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9" r:id="rId1"/>
  </p:sldMasterIdLst>
  <p:notesMasterIdLst>
    <p:notesMasterId r:id="rId7"/>
  </p:notesMasterIdLst>
  <p:sldIdLst>
    <p:sldId id="256" r:id="rId2"/>
    <p:sldId id="262" r:id="rId3"/>
    <p:sldId id="259" r:id="rId4"/>
    <p:sldId id="261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352C1E-55C7-E41F-849A-726CA9A4E8BB}" v="165" dt="2024-04-16T20:39:49.067"/>
    <p1510:client id="{61F0C81B-FD44-0AA5-D128-65D484CD4D1A}" v="176" dt="2024-04-16T20:48:15.639"/>
    <p1510:client id="{F40E7A7A-47D2-562A-0A5D-E1A2D1F404EA}" v="7" dt="2024-04-16T20:44:45.5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080DA-294B-3246-B098-FF0A0D59480E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3F0ADE-DA49-654F-BF1F-FAD18970B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754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F0ADE-DA49-654F-BF1F-FAD18970B83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266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100" y="1122363"/>
            <a:ext cx="11353800" cy="2387600"/>
          </a:xfrm>
        </p:spPr>
        <p:txBody>
          <a:bodyPr anchor="b">
            <a:normAutofit/>
          </a:bodyPr>
          <a:lstStyle>
            <a:lvl1pPr algn="l">
              <a:defRPr sz="5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100" y="4034790"/>
            <a:ext cx="11353800" cy="122301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Footer content goes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1623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403614C-0A88-C24B-9531-0D43D513EA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739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066" y="1051565"/>
            <a:ext cx="11353800" cy="799371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Footer content goes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1623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403614C-0A88-C24B-9531-0D43D513EA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86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099" y="1445575"/>
            <a:ext cx="11353799" cy="822961"/>
          </a:xfrm>
        </p:spPr>
        <p:txBody>
          <a:bodyPr anchor="b">
            <a:normAutofit/>
          </a:bodyPr>
          <a:lstStyle>
            <a:lvl1pPr>
              <a:defRPr sz="30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9100" y="2640337"/>
            <a:ext cx="11353799" cy="2480304"/>
          </a:xfrm>
        </p:spPr>
        <p:txBody>
          <a:bodyPr numCol="2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D333C54-B60C-8C47-9F56-3BF696D30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9099" y="6356352"/>
            <a:ext cx="773430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Footer content goes here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8DE874A-BDDF-AD43-92D0-2E4FFB293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31623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403614C-0A88-C24B-9531-0D43D513EA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795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EDC82D3-3FE2-9D4B-9FD8-6A8776601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1097529"/>
            <a:ext cx="5372100" cy="1108451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8B90121-2F53-5042-9AFF-F9C06A4AB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2514613"/>
            <a:ext cx="5372100" cy="3662350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8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buClr>
                <a:schemeClr val="accent1"/>
              </a:buClr>
              <a:defRPr sz="18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buClr>
                <a:schemeClr val="accent1"/>
              </a:buClr>
              <a:defRPr sz="18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buClr>
                <a:schemeClr val="accent1"/>
              </a:buClr>
              <a:defRPr sz="18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buClr>
                <a:schemeClr val="accent1"/>
              </a:buClr>
              <a:defRPr sz="18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FAB682C-BFB7-0942-9F78-743D33D00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9100" y="6356352"/>
            <a:ext cx="77343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Footer content goes here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3094DF5-BC08-F847-8784-00CA27773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31623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403614C-0A88-C24B-9531-0D43D513EA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E13D0E2-D4AB-7C45-B4AA-AD76A24A65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78525" y="1096963"/>
            <a:ext cx="5794375" cy="5080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55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3017520"/>
            <a:ext cx="11353800" cy="822961"/>
          </a:xfrm>
        </p:spPr>
        <p:txBody>
          <a:bodyPr anchor="b">
            <a:noAutofit/>
          </a:bodyPr>
          <a:lstStyle>
            <a:lvl1pPr>
              <a:defRPr sz="40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D333C54-B60C-8C47-9F56-3BF696D30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9100" y="6356352"/>
            <a:ext cx="77343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Footer content goes here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8DE874A-BDDF-AD43-92D0-2E4FFB293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31623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403614C-0A88-C24B-9531-0D43D513EA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199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309A192-3362-5741-A519-FE3F22D90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1223259"/>
            <a:ext cx="11353800" cy="593160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719FF56-9DDF-0C4D-BB88-C66DA1770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9100" y="6356352"/>
            <a:ext cx="77343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Footer content goes here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0FE049E-1537-FE45-A58C-F291F38CD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31623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403614C-0A88-C24B-9531-0D43D513EA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245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9100" y="1074426"/>
            <a:ext cx="11353800" cy="6391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9100" y="2091689"/>
            <a:ext cx="11353800" cy="4085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9100" y="6356350"/>
            <a:ext cx="77343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Footer content goes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99085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3614C-0A88-C24B-9531-0D43D513EA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067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81" r:id="rId3"/>
    <p:sldLayoutId id="2147483682" r:id="rId4"/>
    <p:sldLayoutId id="2147483683" r:id="rId5"/>
    <p:sldLayoutId id="2147483666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80" userDrawn="1">
          <p15:clr>
            <a:srgbClr val="F26B43"/>
          </p15:clr>
        </p15:guide>
        <p15:guide id="2" pos="264" userDrawn="1">
          <p15:clr>
            <a:srgbClr val="F26B43"/>
          </p15:clr>
        </p15:guide>
        <p15:guide id="3" pos="74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BEBB0EB-BD62-EE46-903C-530DA679D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840481"/>
            <a:ext cx="12192000" cy="3017519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9E829B-02D1-5F4F-9A20-235C4DE504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DEIA Peer Learning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83BC02-38AD-7A4E-ABC8-14402EABB8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Name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1CDFF3-A831-844F-B46D-FCC4769FA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2566" y="263600"/>
            <a:ext cx="2057400" cy="46233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4C911E-BD92-2FAC-CC5A-6FAE7FCD3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447924" y="592024"/>
            <a:ext cx="9601201" cy="0"/>
          </a:xfrm>
          <a:prstGeom prst="line">
            <a:avLst/>
          </a:prstGeom>
          <a:ln w="38100">
            <a:solidFill>
              <a:srgbClr val="CC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428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40C77A-4311-0546-812E-45FB7B2F7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6351"/>
            <a:ext cx="12192000" cy="501648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2717CB-3E35-A742-BE9F-02D37040A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066" y="724994"/>
            <a:ext cx="11353800" cy="799371"/>
          </a:xfrm>
        </p:spPr>
        <p:txBody>
          <a:bodyPr/>
          <a:lstStyle/>
          <a:p>
            <a:r>
              <a:rPr lang="en-US"/>
              <a:t>Lessons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FD49AC-DB5E-F84A-AC0E-ACB94C6B9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827" y="2921215"/>
            <a:ext cx="5384800" cy="331347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200" b="1">
                <a:latin typeface="Roboto"/>
                <a:ea typeface="Roboto"/>
                <a:cs typeface="Roboto"/>
              </a:rPr>
              <a:t>Lessons Learned:</a:t>
            </a:r>
            <a:endParaRPr lang="en-US">
              <a:cs typeface="Roboto" panose="02000000000000000000" pitchFamily="2" charset="0"/>
            </a:endParaRPr>
          </a:p>
          <a:p>
            <a:pPr marL="514350" indent="-285750">
              <a:buFont typeface="Arial"/>
              <a:buChar char="•"/>
            </a:pPr>
            <a:r>
              <a:rPr lang="en-US" sz="1200">
                <a:solidFill>
                  <a:srgbClr val="0D0D0D"/>
                </a:solidFill>
                <a:latin typeface="Roboto"/>
                <a:ea typeface="Roboto"/>
                <a:cs typeface="Roboto"/>
              </a:rPr>
              <a:t>Provide an overview of the fundamental 15-hour training, event, tour, film, etc., that you attended.</a:t>
            </a:r>
          </a:p>
          <a:p>
            <a:pPr marL="514350" indent="-285750">
              <a:buFont typeface="Arial"/>
              <a:buChar char="•"/>
            </a:pPr>
            <a:r>
              <a:rPr lang="en-US" sz="1200">
                <a:solidFill>
                  <a:srgbClr val="0D0D0D"/>
                </a:solidFill>
                <a:latin typeface="Roboto"/>
                <a:ea typeface="Roboto"/>
                <a:cs typeface="Roboto"/>
              </a:rPr>
              <a:t>Share the key learnings and insights you gained from the experience.</a:t>
            </a:r>
            <a:endParaRPr lang="en-US">
              <a:cs typeface="Roboto" panose="02000000000000000000" pitchFamily="2" charset="0"/>
            </a:endParaRPr>
          </a:p>
          <a:p>
            <a:pPr marL="514350" indent="-285750">
              <a:buFont typeface="Arial"/>
              <a:buChar char="•"/>
            </a:pPr>
            <a:r>
              <a:rPr lang="en-US" sz="1200">
                <a:solidFill>
                  <a:srgbClr val="0D0D0D"/>
                </a:solidFill>
                <a:latin typeface="Roboto"/>
                <a:ea typeface="Roboto"/>
                <a:cs typeface="Roboto"/>
              </a:rPr>
              <a:t>Highlight any eye-opening moments, revelations, or perspectives that impacted you the most.</a:t>
            </a:r>
            <a:endParaRPr lang="en-US">
              <a:cs typeface="Roboto" panose="02000000000000000000" pitchFamily="2" charset="0"/>
            </a:endParaRPr>
          </a:p>
          <a:p>
            <a:pPr marL="0" indent="0">
              <a:buNone/>
            </a:pPr>
            <a:r>
              <a:rPr lang="en-US" sz="1200" b="1">
                <a:latin typeface="Roboto"/>
                <a:ea typeface="Roboto"/>
                <a:cs typeface="Roboto"/>
              </a:rPr>
              <a:t>Call to Action:</a:t>
            </a:r>
            <a:endParaRPr lang="en-US">
              <a:cs typeface="Roboto" panose="02000000000000000000" pitchFamily="2" charset="0"/>
            </a:endParaRPr>
          </a:p>
          <a:p>
            <a:pPr marL="514350" indent="-285750">
              <a:buFont typeface="Arial"/>
              <a:buChar char="•"/>
            </a:pPr>
            <a:r>
              <a:rPr lang="en-US" sz="1200">
                <a:solidFill>
                  <a:srgbClr val="0D0D0D"/>
                </a:solidFill>
                <a:latin typeface="Roboto"/>
                <a:ea typeface="Roboto"/>
                <a:cs typeface="Roboto"/>
              </a:rPr>
              <a:t>Clearly articulate what actions you plan to take based on what you learned.</a:t>
            </a:r>
            <a:endParaRPr lang="en-US">
              <a:cs typeface="Roboto" panose="02000000000000000000" pitchFamily="2" charset="0"/>
            </a:endParaRPr>
          </a:p>
          <a:p>
            <a:pPr marL="514350" indent="-285750">
              <a:buFont typeface="Arial"/>
              <a:buChar char="•"/>
            </a:pPr>
            <a:r>
              <a:rPr lang="en-US" sz="1200">
                <a:solidFill>
                  <a:srgbClr val="0D0D0D"/>
                </a:solidFill>
                <a:latin typeface="Roboto"/>
                <a:ea typeface="Roboto"/>
                <a:cs typeface="Roboto"/>
              </a:rPr>
              <a:t>Explain how you intend to implement these insights into your work, community, or personal life.</a:t>
            </a:r>
            <a:endParaRPr lang="en-US">
              <a:cs typeface="Roboto" panose="02000000000000000000" pitchFamily="2" charset="0"/>
            </a:endParaRPr>
          </a:p>
          <a:p>
            <a:pPr marL="514350" indent="-285750">
              <a:buFont typeface="Arial"/>
              <a:buChar char="•"/>
            </a:pPr>
            <a:r>
              <a:rPr lang="en-US" sz="1200">
                <a:solidFill>
                  <a:srgbClr val="0D0D0D"/>
                </a:solidFill>
                <a:latin typeface="Roboto"/>
                <a:ea typeface="Roboto"/>
                <a:cs typeface="Roboto"/>
              </a:rPr>
              <a:t>Include specific initiatives, projects, or changes you will undertake to promote diversity, equity, inclusion, and accessibility.</a:t>
            </a:r>
            <a:endParaRPr lang="en-US">
              <a:cs typeface="Roboto" panose="02000000000000000000" pitchFamily="2" charset="0"/>
            </a:endParaRPr>
          </a:p>
          <a:p>
            <a:pPr>
              <a:buClr>
                <a:srgbClr val="C00000"/>
              </a:buClr>
            </a:pPr>
            <a:endParaRPr lang="en-US">
              <a:solidFill>
                <a:srgbClr val="000000"/>
              </a:solidFill>
              <a:cs typeface="Roboto" panose="02000000000000000000" pitchFamily="2" charset="0"/>
            </a:endParaRPr>
          </a:p>
          <a:p>
            <a:pPr>
              <a:buClr>
                <a:srgbClr val="C00000"/>
              </a:buClr>
            </a:pPr>
            <a:endParaRPr lang="en-US">
              <a:cs typeface="Roboto" panose="02000000000000000000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1CF50E-4748-894A-B019-4906ECF5D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614C-0A88-C24B-9531-0D43D513EAA4}" type="slidenum">
              <a:rPr lang="en-US" smtClean="0">
                <a:solidFill>
                  <a:schemeClr val="bg1"/>
                </a:solidFill>
              </a:rPr>
              <a:pPr/>
              <a:t>2</a:t>
            </a:fld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999D0B2-8287-ACFD-F3EE-FF9C5DE8A1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447924" y="592024"/>
            <a:ext cx="9601201" cy="0"/>
          </a:xfrm>
          <a:prstGeom prst="line">
            <a:avLst/>
          </a:prstGeom>
          <a:ln w="38100">
            <a:solidFill>
              <a:srgbClr val="CC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EC0CAEDC-6CD5-62E9-920D-D014A9AB3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2566" y="263600"/>
            <a:ext cx="2057400" cy="46233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F4E6301-9070-3168-8ECC-B2E2ECCD138E}"/>
              </a:ext>
            </a:extLst>
          </p:cNvPr>
          <p:cNvSpPr txBox="1">
            <a:spLocks/>
          </p:cNvSpPr>
          <p:nvPr/>
        </p:nvSpPr>
        <p:spPr>
          <a:xfrm>
            <a:off x="6078682" y="3073616"/>
            <a:ext cx="5396345" cy="26784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 b="1">
                <a:latin typeface="Roboto"/>
                <a:ea typeface="Roboto"/>
                <a:cs typeface="Roboto"/>
              </a:rPr>
              <a:t>Outreach Project:</a:t>
            </a:r>
            <a:endParaRPr lang="en-US">
              <a:cs typeface="Roboto" panose="02000000000000000000" pitchFamily="2" charset="0"/>
            </a:endParaRPr>
          </a:p>
          <a:p>
            <a:pPr marL="514350" indent="-285750">
              <a:buFont typeface="Arial"/>
              <a:buChar char="•"/>
            </a:pPr>
            <a:r>
              <a:rPr lang="en-US" sz="1200">
                <a:solidFill>
                  <a:srgbClr val="0D0D0D"/>
                </a:solidFill>
                <a:latin typeface="Roboto"/>
                <a:ea typeface="Roboto"/>
                <a:cs typeface="Roboto"/>
              </a:rPr>
              <a:t>Describe your outreach project aimed at fostering DEIA principles.</a:t>
            </a:r>
            <a:endParaRPr lang="en-US">
              <a:cs typeface="Roboto" panose="02000000000000000000" pitchFamily="2" charset="0"/>
            </a:endParaRPr>
          </a:p>
          <a:p>
            <a:pPr marL="514350" indent="-285750">
              <a:buFont typeface="Arial"/>
              <a:buChar char="•"/>
            </a:pPr>
            <a:r>
              <a:rPr lang="en-US" sz="1200">
                <a:solidFill>
                  <a:srgbClr val="0D0D0D"/>
                </a:solidFill>
                <a:latin typeface="Roboto"/>
                <a:ea typeface="Roboto"/>
                <a:cs typeface="Roboto"/>
              </a:rPr>
              <a:t>Provide details on the objectives, target audience, and methods of engagement for your project.</a:t>
            </a:r>
            <a:endParaRPr lang="en-US">
              <a:cs typeface="Roboto" panose="02000000000000000000" pitchFamily="2" charset="0"/>
            </a:endParaRPr>
          </a:p>
          <a:p>
            <a:pPr marL="514350" indent="-285750">
              <a:buFont typeface="Arial"/>
              <a:buChar char="•"/>
            </a:pPr>
            <a:r>
              <a:rPr lang="en-US" sz="1200">
                <a:solidFill>
                  <a:srgbClr val="0D0D0D"/>
                </a:solidFill>
                <a:latin typeface="Roboto"/>
                <a:ea typeface="Roboto"/>
                <a:cs typeface="Roboto"/>
              </a:rPr>
              <a:t>Explain how your project aligns with the broader goals of creating a more inclusive environment within </a:t>
            </a:r>
            <a:r>
              <a:rPr lang="en-US" sz="1200" err="1">
                <a:solidFill>
                  <a:srgbClr val="0D0D0D"/>
                </a:solidFill>
                <a:latin typeface="Roboto"/>
                <a:ea typeface="Roboto"/>
                <a:cs typeface="Roboto"/>
              </a:rPr>
              <a:t>DoCS</a:t>
            </a:r>
            <a:r>
              <a:rPr lang="en-US" sz="1200">
                <a:solidFill>
                  <a:srgbClr val="0D0D0D"/>
                </a:solidFill>
                <a:latin typeface="Roboto"/>
                <a:ea typeface="Roboto"/>
                <a:cs typeface="Roboto"/>
              </a:rPr>
              <a:t>.</a:t>
            </a:r>
            <a:endParaRPr lang="en-US">
              <a:cs typeface="Roboto" panose="02000000000000000000" pitchFamily="2" charset="0"/>
            </a:endParaRP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>
              <a:cs typeface="Roboto" panose="02000000000000000000" pitchFamily="2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155899B-44A8-960B-5145-3B2173BCCA34}"/>
              </a:ext>
            </a:extLst>
          </p:cNvPr>
          <p:cNvSpPr txBox="1">
            <a:spLocks/>
          </p:cNvSpPr>
          <p:nvPr/>
        </p:nvSpPr>
        <p:spPr>
          <a:xfrm>
            <a:off x="407555" y="1535762"/>
            <a:ext cx="11365345" cy="12352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CC0032"/>
              </a:buClr>
              <a:buFont typeface="Arial" panose="020B0604020202020204" pitchFamily="34" charset="0"/>
              <a:buNone/>
            </a:pPr>
            <a:r>
              <a:rPr lang="en-US" sz="1500">
                <a:latin typeface="Roboto"/>
                <a:ea typeface="Roboto"/>
                <a:cs typeface="Roboto"/>
              </a:rPr>
              <a:t>Prepare a comprehensive 15-minute PowerPoint presentation highlighting your key takeaways and actionable insights from your fundamental 15-hour trainings, events, tours, films, etc. During your presentation, you will present alongside other peer members during an All </a:t>
            </a:r>
            <a:r>
              <a:rPr lang="en-US" sz="1500" err="1">
                <a:latin typeface="Roboto"/>
                <a:ea typeface="Roboto"/>
                <a:cs typeface="Roboto"/>
              </a:rPr>
              <a:t>DoCS</a:t>
            </a:r>
            <a:r>
              <a:rPr lang="en-US" sz="1500">
                <a:latin typeface="Roboto"/>
                <a:ea typeface="Roboto"/>
                <a:cs typeface="Roboto"/>
              </a:rPr>
              <a:t> Day breakout sessions or a Lunch ‘n Learn event. Your p</a:t>
            </a:r>
            <a:r>
              <a:rPr lang="en-US" sz="1500">
                <a:latin typeface="Roboto"/>
                <a:ea typeface="Verdana"/>
                <a:cs typeface="Roboto"/>
              </a:rPr>
              <a:t>resentation will be reviewed by the DEIA subcommittee.</a:t>
            </a:r>
            <a:endParaRPr lang="en-US" sz="1500">
              <a:latin typeface="Roboto"/>
              <a:ea typeface="Roboto"/>
              <a:cs typeface="Roboto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500">
                <a:latin typeface="Roboto"/>
                <a:ea typeface="Verdana"/>
                <a:cs typeface="Roboto"/>
              </a:rPr>
              <a:t>Here's what to include in your presentation: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100">
              <a:latin typeface="Verdana"/>
              <a:ea typeface="Verdana"/>
            </a:endParaRPr>
          </a:p>
          <a:p>
            <a:pPr marL="0" indent="0">
              <a:buClr>
                <a:srgbClr val="CC0032"/>
              </a:buClr>
              <a:buNone/>
            </a:pPr>
            <a:endParaRPr lang="en-US" sz="1100">
              <a:latin typeface="Verdana"/>
              <a:ea typeface="Verdana"/>
            </a:endParaRP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>
              <a:cs typeface="Roboto"/>
            </a:endParaRPr>
          </a:p>
          <a:p>
            <a:pPr>
              <a:buClr>
                <a:srgbClr val="C00000"/>
              </a:buClr>
            </a:pPr>
            <a:endParaRPr lang="en-US"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143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93992AF-3EB4-4C44-9392-5E8563940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6351"/>
            <a:ext cx="12192000" cy="501648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87D990-2BE7-CA44-AC66-934D7A5B6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614C-0A88-C24B-9531-0D43D513EAA4}" type="slidenum">
              <a:rPr lang="en-US" smtClean="0">
                <a:solidFill>
                  <a:schemeClr val="bg1"/>
                </a:solidFill>
              </a:rPr>
              <a:pPr/>
              <a:t>3</a:t>
            </a:fld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1F1A30C-B90E-5546-A192-720DABF6D8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19100" y="2206228"/>
            <a:ext cx="5372100" cy="0"/>
          </a:xfrm>
          <a:prstGeom prst="line">
            <a:avLst/>
          </a:prstGeom>
          <a:ln w="38100">
            <a:solidFill>
              <a:srgbClr val="CC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Placeholder 8" descr="A group of students sitting at a table.">
            <a:extLst>
              <a:ext uri="{FF2B5EF4-FFF2-40B4-BE49-F238E27FC236}">
                <a16:creationId xmlns:a16="http://schemas.microsoft.com/office/drawing/2014/main" id="{7B2E0EF8-7859-FB4A-9395-49CDB10D92D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1958" r="11958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1FC1C58-748A-FA11-254C-20C59D2C8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066" y="1410113"/>
            <a:ext cx="5372100" cy="837177"/>
          </a:xfrm>
        </p:spPr>
        <p:txBody>
          <a:bodyPr>
            <a:normAutofit/>
          </a:bodyPr>
          <a:lstStyle/>
          <a:p>
            <a:r>
              <a:rPr lang="en-US">
                <a:cs typeface="Roboto" panose="02000000000000000000" pitchFamily="2" charset="0"/>
              </a:rPr>
              <a:t>Lessons Learned </a:t>
            </a:r>
            <a:r>
              <a:rPr lang="en-US" sz="2000">
                <a:cs typeface="Roboto" panose="02000000000000000000" pitchFamily="2" charset="0"/>
              </a:rPr>
              <a:t>(continued)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88DE33-D3BC-8602-779E-15E9E4896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12566" y="263600"/>
            <a:ext cx="2057400" cy="46233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075CE13-EA80-4E8F-5C26-23247C813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447924" y="592024"/>
            <a:ext cx="9601201" cy="0"/>
          </a:xfrm>
          <a:prstGeom prst="line">
            <a:avLst/>
          </a:prstGeom>
          <a:ln w="38100">
            <a:solidFill>
              <a:srgbClr val="CC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553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40C77A-4311-0546-812E-45FB7B2F7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6351"/>
            <a:ext cx="12192000" cy="501648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51D695D-329B-BA42-A02B-758C65BEE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03066" y="1850947"/>
            <a:ext cx="11369834" cy="0"/>
          </a:xfrm>
          <a:prstGeom prst="line">
            <a:avLst/>
          </a:prstGeom>
          <a:ln w="38100">
            <a:solidFill>
              <a:srgbClr val="CC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22717CB-3E35-A742-BE9F-02D37040A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DEIA Outreach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FD49AC-DB5E-F84A-AC0E-ACB94C6B93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C00000"/>
              </a:buClr>
            </a:pPr>
            <a:r>
              <a:rPr lang="en-US"/>
              <a:t>This is bulleted text</a:t>
            </a:r>
          </a:p>
          <a:p>
            <a:pPr>
              <a:buClr>
                <a:srgbClr val="C00000"/>
              </a:buClr>
            </a:pPr>
            <a:r>
              <a:rPr lang="en-US"/>
              <a:t>Ut </a:t>
            </a:r>
            <a:r>
              <a:rPr lang="en-US" err="1"/>
              <a:t>aliquam</a:t>
            </a:r>
            <a:r>
              <a:rPr lang="en-US"/>
              <a:t>, diam ac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condimentum</a:t>
            </a:r>
            <a:r>
              <a:rPr lang="en-US"/>
              <a:t>, ex dui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nunc</a:t>
            </a:r>
            <a:endParaRPr lang="en-US"/>
          </a:p>
          <a:p>
            <a:pPr>
              <a:buClr>
                <a:srgbClr val="C00000"/>
              </a:buClr>
            </a:pP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et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, tempus libero in, </a:t>
            </a:r>
            <a:r>
              <a:rPr lang="en-US" err="1"/>
              <a:t>elementum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</a:t>
            </a:r>
          </a:p>
          <a:p>
            <a:pPr>
              <a:buClr>
                <a:srgbClr val="C00000"/>
              </a:buClr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1CF50E-4748-894A-B019-4906ECF5D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614C-0A88-C24B-9531-0D43D513EAA4}" type="slidenum">
              <a:rPr lang="en-US" smtClean="0">
                <a:solidFill>
                  <a:schemeClr val="bg1"/>
                </a:solidFill>
              </a:rPr>
              <a:pPr/>
              <a:t>4</a:t>
            </a:fld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999D0B2-8287-ACFD-F3EE-FF9C5DE8A1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447924" y="592024"/>
            <a:ext cx="9601201" cy="0"/>
          </a:xfrm>
          <a:prstGeom prst="line">
            <a:avLst/>
          </a:prstGeom>
          <a:ln w="38100">
            <a:solidFill>
              <a:srgbClr val="CC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EC0CAEDC-6CD5-62E9-920D-D014A9AB3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2566" y="263600"/>
            <a:ext cx="2057400" cy="46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622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153092F-FA39-1242-8491-D0BE6BF51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503171"/>
            <a:ext cx="12192000" cy="4354829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92FE28-2B95-374F-B202-E24986619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>
                <a:solidFill>
                  <a:schemeClr val="bg1"/>
                </a:solidFill>
              </a:rPr>
              <a:t>Questions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2ECB80-70EC-7245-97F4-DD084542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614C-0A88-C24B-9531-0D43D513EAA4}" type="slidenum">
              <a:rPr lang="en-US" smtClean="0">
                <a:solidFill>
                  <a:schemeClr val="bg1"/>
                </a:solidFill>
              </a:rPr>
              <a:pPr/>
              <a:t>5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659ACB-FF2A-F9E4-93CA-32818C0F4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2566" y="263600"/>
            <a:ext cx="2057400" cy="4623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66AAF87-6B5B-3181-80AA-0204E5E0D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447924" y="592024"/>
            <a:ext cx="9601201" cy="0"/>
          </a:xfrm>
          <a:prstGeom prst="line">
            <a:avLst/>
          </a:prstGeom>
          <a:ln w="38100">
            <a:solidFill>
              <a:srgbClr val="CC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08240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2">
      <a:dk1>
        <a:srgbClr val="000000"/>
      </a:dk1>
      <a:lt1>
        <a:srgbClr val="FFFFFF"/>
      </a:lt1>
      <a:dk2>
        <a:srgbClr val="5F6971"/>
      </a:dk2>
      <a:lt2>
        <a:srgbClr val="E7E6E6"/>
      </a:lt2>
      <a:accent1>
        <a:srgbClr val="CC0032"/>
      </a:accent1>
      <a:accent2>
        <a:srgbClr val="70CCD7"/>
      </a:accent2>
      <a:accent3>
        <a:srgbClr val="A0346A"/>
      </a:accent3>
      <a:accent4>
        <a:srgbClr val="EE3980"/>
      </a:accent4>
      <a:accent5>
        <a:srgbClr val="EBB600"/>
      </a:accent5>
      <a:accent6>
        <a:srgbClr val="CC0031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5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DEIA Peer Learning Presentation</vt:lpstr>
      <vt:lpstr>Lessons Learned</vt:lpstr>
      <vt:lpstr>Lessons Learned (continued)</vt:lpstr>
      <vt:lpstr>DEIA Outreach</vt:lpstr>
      <vt:lpstr>Questions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 Jacobus</dc:creator>
  <cp:revision>4</cp:revision>
  <dcterms:created xsi:type="dcterms:W3CDTF">2020-06-04T16:43:35Z</dcterms:created>
  <dcterms:modified xsi:type="dcterms:W3CDTF">2024-04-16T21:26:26Z</dcterms:modified>
</cp:coreProperties>
</file>